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64"/>
  </p:notesMasterIdLst>
  <p:sldIdLst>
    <p:sldId id="258" r:id="rId5"/>
    <p:sldId id="355" r:id="rId6"/>
    <p:sldId id="268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0" r:id="rId16"/>
    <p:sldId id="295" r:id="rId17"/>
    <p:sldId id="297" r:id="rId18"/>
    <p:sldId id="328" r:id="rId19"/>
    <p:sldId id="379" r:id="rId20"/>
    <p:sldId id="380" r:id="rId21"/>
    <p:sldId id="363" r:id="rId22"/>
    <p:sldId id="330" r:id="rId23"/>
    <p:sldId id="338" r:id="rId24"/>
    <p:sldId id="369" r:id="rId25"/>
    <p:sldId id="365" r:id="rId26"/>
    <p:sldId id="366" r:id="rId27"/>
    <p:sldId id="367" r:id="rId28"/>
    <p:sldId id="364" r:id="rId29"/>
    <p:sldId id="368" r:id="rId30"/>
    <p:sldId id="354" r:id="rId31"/>
    <p:sldId id="370" r:id="rId32"/>
    <p:sldId id="332" r:id="rId33"/>
    <p:sldId id="333" r:id="rId34"/>
    <p:sldId id="371" r:id="rId35"/>
    <p:sldId id="329" r:id="rId36"/>
    <p:sldId id="374" r:id="rId37"/>
    <p:sldId id="375" r:id="rId38"/>
    <p:sldId id="325" r:id="rId39"/>
    <p:sldId id="372" r:id="rId40"/>
    <p:sldId id="357" r:id="rId41"/>
    <p:sldId id="334" r:id="rId42"/>
    <p:sldId id="377" r:id="rId43"/>
    <p:sldId id="378" r:id="rId44"/>
    <p:sldId id="336" r:id="rId45"/>
    <p:sldId id="373" r:id="rId46"/>
    <p:sldId id="314" r:id="rId47"/>
    <p:sldId id="307" r:id="rId48"/>
    <p:sldId id="292" r:id="rId49"/>
    <p:sldId id="276" r:id="rId50"/>
    <p:sldId id="346" r:id="rId51"/>
    <p:sldId id="360" r:id="rId52"/>
    <p:sldId id="349" r:id="rId53"/>
    <p:sldId id="317" r:id="rId54"/>
    <p:sldId id="382" r:id="rId55"/>
    <p:sldId id="323" r:id="rId56"/>
    <p:sldId id="344" r:id="rId57"/>
    <p:sldId id="345" r:id="rId58"/>
    <p:sldId id="341" r:id="rId59"/>
    <p:sldId id="339" r:id="rId60"/>
    <p:sldId id="316" r:id="rId61"/>
    <p:sldId id="309" r:id="rId62"/>
    <p:sldId id="310" r:id="rId63"/>
  </p:sldIdLst>
  <p:sldSz cx="12192000" cy="6858000"/>
  <p:notesSz cx="9144000" cy="6858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Calibri" panose="020F0502020204030204" pitchFamily="34" charset="0"/>
      <p:regular r:id="rId67"/>
      <p:bold r:id="rId67"/>
      <p:italic r:id="rId67"/>
      <p:boldItalic r:id="rId67"/>
    </p:embeddedFont>
    <p:embeddedFont>
      <p:font typeface="NEXON Lv2 Gothic" pitchFamily="2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B"/>
    <a:srgbClr val="8497AF"/>
    <a:srgbClr val="FC3B71"/>
    <a:srgbClr val="BEDAF1"/>
    <a:srgbClr val="FBE6D6"/>
    <a:srgbClr val="BFD9F0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NUL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CNN </a:t>
            </a:r>
            <a:r>
              <a:rPr lang="ko-KR" alt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훈련 시 정확도와 손실률</a:t>
            </a: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(%)</a:t>
            </a:r>
            <a:endParaRPr lang="ko-KR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NEXON Lv2 Gothic" pitchFamily="2" charset="-127"/>
              <a:ea typeface="NEXON Lv2 Gothic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Sheet1!$B$5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tint val="77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tint val="77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tint val="77000"/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Sheet1!$C$5:$L$5</c:f>
              <c:numCache>
                <c:formatCode>0%</c:formatCode>
                <c:ptCount val="10"/>
                <c:pt idx="0">
                  <c:v>0.66669999999999996</c:v>
                </c:pt>
                <c:pt idx="1">
                  <c:v>0.66669999999999996</c:v>
                </c:pt>
                <c:pt idx="2">
                  <c:v>0.875</c:v>
                </c:pt>
                <c:pt idx="3">
                  <c:v>0.76649999999999996</c:v>
                </c:pt>
                <c:pt idx="4">
                  <c:v>0.81499999999999995</c:v>
                </c:pt>
                <c:pt idx="5">
                  <c:v>0.70750000000000002</c:v>
                </c:pt>
                <c:pt idx="6">
                  <c:v>0.70750000000000002</c:v>
                </c:pt>
                <c:pt idx="7">
                  <c:v>0.875</c:v>
                </c:pt>
                <c:pt idx="8">
                  <c:v>0.9375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502167680"/>
        <c:axId val="1502169312"/>
      </c:barChart>
      <c:lineChart>
        <c:grouping val="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Sheet1!$C$4:$L$4</c:f>
              <c:numCache>
                <c:formatCode>0.00%</c:formatCode>
                <c:ptCount val="10"/>
                <c:pt idx="0">
                  <c:v>0.55510000000000004</c:v>
                </c:pt>
                <c:pt idx="1">
                  <c:v>0.54549999999999998</c:v>
                </c:pt>
                <c:pt idx="2">
                  <c:v>0.30349999999999999</c:v>
                </c:pt>
                <c:pt idx="3">
                  <c:v>0.252</c:v>
                </c:pt>
                <c:pt idx="4">
                  <c:v>0.65529999999999999</c:v>
                </c:pt>
                <c:pt idx="5">
                  <c:v>0.10340000000000001</c:v>
                </c:pt>
                <c:pt idx="6">
                  <c:v>0.67030000000000001</c:v>
                </c:pt>
                <c:pt idx="7">
                  <c:v>0.97109999999999996</c:v>
                </c:pt>
                <c:pt idx="8">
                  <c:v>1E-4</c:v>
                </c:pt>
                <c:pt idx="9">
                  <c:v>4.0000000000000002E-4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167680"/>
        <c:axId val="1502169312"/>
      </c:lineChart>
      <c:catAx>
        <c:axId val="15021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9312"/>
        <c:crosses val="autoZero"/>
        <c:auto val="1"/>
        <c:lblAlgn val="ctr"/>
        <c:lblOffset val="100"/>
        <c:noMultiLvlLbl val="0"/>
      </c:catAx>
      <c:valAx>
        <c:axId val="1502169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2020. 3. 5.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4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2020. 3. 5.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chart" Target="../charts/char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sindh718&amp;logNo=221132973157" TargetMode="External"/><Relationship Id="rId3" Type="http://schemas.openxmlformats.org/officeDocument/2006/relationships/hyperlink" Target="https://ehclub.co.kr/3358?category=762014" TargetMode="External"/><Relationship Id="rId7" Type="http://schemas.openxmlformats.org/officeDocument/2006/relationships/hyperlink" Target="https://hoony-gunputer.tistory.com/105" TargetMode="External"/><Relationship Id="rId2" Type="http://schemas.openxmlformats.org/officeDocument/2006/relationships/hyperlink" Target="https://www.crocus.co.kr/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sindh718/221135351138" TargetMode="External"/><Relationship Id="rId5" Type="http://schemas.openxmlformats.org/officeDocument/2006/relationships/hyperlink" Target="https://github.com/musescore/MuseScore/blob/master/omr/README.md" TargetMode="External"/><Relationship Id="rId4" Type="http://schemas.openxmlformats.org/officeDocument/2006/relationships/hyperlink" Target="https://ehclub.co.kr/3362?category=762014" TargetMode="External"/><Relationship Id="rId9" Type="http://schemas.openxmlformats.org/officeDocument/2006/relationships/hyperlink" Target="https://github.com/Audiveri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처리와 </a:t>
            </a:r>
            <a:r>
              <a:rPr lang="ko-KR" altLang="en-US" sz="3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딥러닝을</a:t>
            </a: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OpenCV, </a:t>
            </a:r>
            <a:r>
              <a:rPr lang="en-US" altLang="ko-KR" sz="1200" b="1" kern="0" dirty="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DeepLearning</a:t>
            </a: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19108" y="2657401"/>
            <a:ext cx="20142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</a:t>
            </a:r>
            <a:r>
              <a:rPr lang="en-US" altLang="ko-KR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입력한 악보의 박자 입력</a:t>
            </a:r>
            <a:endParaRPr lang="ko-KR" sz="1300" b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262313" y="2579701"/>
            <a:ext cx="2186613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악보의 박자</a:t>
            </a:r>
            <a:endParaRPr 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53607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102712"/>
            <a:ext cx="0" cy="268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/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지난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88812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468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7211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27107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14581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3285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</p:cNvCxnSpPr>
          <p:nvPr/>
        </p:nvCxnSpPr>
        <p:spPr>
          <a:xfrm>
            <a:off x="3275662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5662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</p:cNvCxnSpPr>
          <p:nvPr/>
        </p:nvCxnSpPr>
        <p:spPr>
          <a:xfrm>
            <a:off x="3263136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555674"/>
            <a:ext cx="3279424" cy="765274"/>
            <a:chOff x="2098928" y="973878"/>
            <a:chExt cx="3279424" cy="76527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973878"/>
              <a:ext cx="2391354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245674"/>
            <a:ext cx="3620242" cy="1688604"/>
            <a:chOff x="2098928" y="623150"/>
            <a:chExt cx="3620242" cy="16886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7" y="623150"/>
              <a:ext cx="2732173" cy="16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템플릿 매칭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딥러닝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베이스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dirty="0" err="1">
                  <a:latin typeface="NEXON Lv2 Gothic" pitchFamily="2" charset="-127"/>
                  <a:ea typeface="NEXON Lv2 Gothic" pitchFamily="2" charset="-127"/>
                </a:rPr>
                <a:t>라벨링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86297"/>
            <a:chOff x="2098928" y="974794"/>
            <a:chExt cx="3408490" cy="7862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99581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983846"/>
            <a:ext cx="3408490" cy="1226939"/>
            <a:chOff x="2098928" y="765546"/>
            <a:chExt cx="3408490" cy="122693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765546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060125"/>
            <a:ext cx="3843023" cy="1457771"/>
            <a:chOff x="2098928" y="686287"/>
            <a:chExt cx="3843023" cy="145777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686287"/>
              <a:ext cx="29549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CNN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통한 음표 박자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파일 생성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65939"/>
            <a:ext cx="3871670" cy="996107"/>
            <a:chOff x="2098928" y="873329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73329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dirty="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35887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(trainModel.h5)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692C13-476A-5745-97F4-78F943175C09}"/>
              </a:ext>
            </a:extLst>
          </p:cNvPr>
          <p:cNvSpPr txBox="1"/>
          <p:nvPr/>
        </p:nvSpPr>
        <p:spPr>
          <a:xfrm>
            <a:off x="6105474" y="4485433"/>
            <a:ext cx="366472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* </a:t>
            </a:r>
            <a:r>
              <a:rPr kumimoji="1" lang="en-US" altLang="ko-Kore-KR" sz="1500" u="sng" dirty="0">
                <a:latin typeface="NEXON Lv2 Gothic" pitchFamily="2" charset="-127"/>
                <a:ea typeface="NEXON Lv2 Gothic" pitchFamily="2" charset="-127"/>
              </a:rPr>
              <a:t>h5 </a:t>
            </a:r>
            <a:r>
              <a:rPr kumimoji="1" lang="ko-KR" altLang="en-US" sz="1500" u="sng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kumimoji="1" lang="en-US" altLang="ko-KR" sz="1500" u="sng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ore-KR" sz="1300" dirty="0" err="1">
                <a:latin typeface="NEXON Lv2 Gothic" pitchFamily="2" charset="-127"/>
                <a:ea typeface="NEXON Lv2 Gothic" pitchFamily="2" charset="-127"/>
              </a:rPr>
              <a:t>keras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통해 딥러닝 모델을 만들어 학습시킨 가중치와 </a:t>
            </a:r>
            <a:endParaRPr kumimoji="1" lang="en-US" altLang="ko-Kore-KR" sz="13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훈련 모델을 저장한 파일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load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통해 모델 재사용</a:t>
            </a:r>
            <a:endParaRPr kumimoji="1" lang="ko-Kore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5982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3126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59320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4659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19568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84071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b="1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1144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3.H5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807782"/>
              </p:ext>
            </p:extLst>
          </p:nvPr>
        </p:nvGraphicFramePr>
        <p:xfrm>
          <a:off x="559402" y="3029875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34" y="907279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0576"/>
              </p:ext>
            </p:extLst>
          </p:nvPr>
        </p:nvGraphicFramePr>
        <p:xfrm>
          <a:off x="8381183" y="3037614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02" y="698960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51890"/>
              </p:ext>
            </p:extLst>
          </p:nvPr>
        </p:nvGraphicFramePr>
        <p:xfrm>
          <a:off x="4396704" y="3017742"/>
          <a:ext cx="3990320" cy="234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TensorFlow + Keras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와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Keras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 위한 모델 레이어 추가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05" y="1043960"/>
            <a:ext cx="2028329" cy="1690274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75467-D526-B640-8F0E-573BCF87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5431368"/>
            <a:ext cx="1314923" cy="13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E36E-6CE5-C449-86A7-94F992D12294}"/>
              </a:ext>
            </a:extLst>
          </p:cNvPr>
          <p:cNvSpPr txBox="1"/>
          <p:nvPr/>
        </p:nvSpPr>
        <p:spPr>
          <a:xfrm>
            <a:off x="3810818" y="5421662"/>
            <a:ext cx="65614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* 서버 구축 전 딥러닝 시 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en-US" altLang="ko-Kore-KR" b="1" dirty="0" err="1">
                <a:latin typeface="NEXON Lv2 Gothic" pitchFamily="2" charset="-127"/>
                <a:ea typeface="NEXON Lv2 Gothic" pitchFamily="2" charset="-127"/>
              </a:rPr>
              <a:t>Colaboratory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사용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클라우드 서버에서 코드 실행하기 때문에 사용 중인 컴퓨터 성능과 관계 없이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GPU(Graphics Processing Unit), TPU(</a:t>
            </a:r>
            <a:r>
              <a:rPr lang="en" altLang="ko-Kore-KR" sz="1500" dirty="0">
                <a:latin typeface="NEXON Lv2 Gothic" pitchFamily="2" charset="-127"/>
                <a:ea typeface="NEXON Lv2 Gothic" pitchFamily="2" charset="-127"/>
              </a:rPr>
              <a:t>Tensor Processing Unit)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포함한 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하드웨어 성능 활용 가능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(TPU –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인공 지능에 적합 하도록 개발한 컴퓨터 주 </a:t>
            </a:r>
            <a:r>
              <a:rPr kumimoji="1" lang="ko-KR" altLang="en-US" sz="1300" dirty="0" err="1">
                <a:latin typeface="NEXON Lv2 Gothic" pitchFamily="2" charset="-127"/>
                <a:ea typeface="NEXON Lv2 Gothic" pitchFamily="2" charset="-127"/>
              </a:rPr>
              <a:t>연산장치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/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구글 최초 개발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</a:p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  </a:t>
            </a:r>
          </a:p>
        </p:txBody>
      </p:sp>
      <p:pic>
        <p:nvPicPr>
          <p:cNvPr id="7" name="그림 6" descr="텍스트, 표지판, 그리기, 플레이트이(가) 표시된 사진&#10;&#10;자동 생성된 설명">
            <a:extLst>
              <a:ext uri="{FF2B5EF4-FFF2-40B4-BE49-F238E27FC236}">
                <a16:creationId xmlns:a16="http://schemas.microsoft.com/office/drawing/2014/main" id="{3DBB68E5-89ED-CD44-89BB-76011A5E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7" y="1126567"/>
            <a:ext cx="1581817" cy="1581817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895C080D-DDCC-5742-A808-8DBBDAD1C80D}"/>
              </a:ext>
            </a:extLst>
          </p:cNvPr>
          <p:cNvSpPr/>
          <p:nvPr/>
        </p:nvSpPr>
        <p:spPr>
          <a:xfrm>
            <a:off x="6268746" y="1652773"/>
            <a:ext cx="598488" cy="588724"/>
          </a:xfrm>
          <a:prstGeom prst="plus">
            <a:avLst>
              <a:gd name="adj" fmla="val 41324"/>
            </a:avLst>
          </a:prstGeom>
          <a:solidFill>
            <a:srgbClr val="8497A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02467"/>
              </p:ext>
            </p:extLst>
          </p:nvPr>
        </p:nvGraphicFramePr>
        <p:xfrm>
          <a:off x="4068576" y="957119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OS : Window10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php 5.2.12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 dirty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33854"/>
            <a:ext cx="10015176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endParaRPr lang="en-US" altLang="ko-KR" sz="13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* 상세 모듈 통합 전까지 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phpMyAdmin(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무료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) 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사용 상세 모듈 통합 후 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AWS 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사용 예정</a:t>
            </a:r>
            <a:endParaRPr lang="en-US" altLang="ko-KR" sz="13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7F8961-CE2C-42DF-A11E-A3C07C89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51" y="1047514"/>
            <a:ext cx="2928525" cy="1392250"/>
          </a:xfrm>
          <a:prstGeom prst="rect">
            <a:avLst/>
          </a:prstGeom>
        </p:spPr>
      </p:pic>
      <p:pic>
        <p:nvPicPr>
          <p:cNvPr id="32" name="Picture 4" descr="아마존웹서버에 대한 이미지 검색결과">
            <a:extLst>
              <a:ext uri="{FF2B5EF4-FFF2-40B4-BE49-F238E27FC236}">
                <a16:creationId xmlns:a16="http://schemas.microsoft.com/office/drawing/2014/main" id="{9FD1F9E2-D1FD-6542-B33D-44487B2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18" y="977006"/>
            <a:ext cx="2195582" cy="14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99A2B18-5AD6-AF46-B8E6-2B2D0CE2708B}"/>
              </a:ext>
            </a:extLst>
          </p:cNvPr>
          <p:cNvSpPr/>
          <p:nvPr/>
        </p:nvSpPr>
        <p:spPr>
          <a:xfrm>
            <a:off x="8279027" y="1606378"/>
            <a:ext cx="716692" cy="432487"/>
          </a:xfrm>
          <a:prstGeom prst="rightArrow">
            <a:avLst/>
          </a:prstGeom>
          <a:solidFill>
            <a:srgbClr val="ADB9CB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31658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03971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40%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8638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09256"/>
              </p:ext>
            </p:extLst>
          </p:nvPr>
        </p:nvGraphicFramePr>
        <p:xfrm>
          <a:off x="1154167" y="1586128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0391"/>
              </p:ext>
            </p:extLst>
          </p:nvPr>
        </p:nvGraphicFramePr>
        <p:xfrm>
          <a:off x="6689699" y="694588"/>
          <a:ext cx="5382852" cy="585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960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240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1255773" y="6307295"/>
            <a:ext cx="5647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>
                <a:latin typeface="NEXON Lv2 Gothic" pitchFamily="2" charset="-127"/>
                <a:ea typeface="NEXON Lv2 Gothic" pitchFamily="2" charset="-127"/>
              </a:rPr>
              <a:t>* 매주 </a:t>
            </a:r>
            <a:r>
              <a:rPr kumimoji="1" lang="ko-Kore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화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보이스톡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r>
              <a:rPr kumimoji="1"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토요일 </a:t>
            </a:r>
            <a:r>
              <a:rPr kumimoji="1" lang="en-US" altLang="ko-KR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err="1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구로역</a:t>
            </a:r>
            <a:r>
              <a:rPr kumimoji="1" lang="ko-KR" altLang="en-US" sz="1500">
                <a:solidFill>
                  <a:srgbClr val="FB3D71"/>
                </a:solidFill>
                <a:latin typeface="NEXON Lv2 Gothic" pitchFamily="2" charset="-127"/>
                <a:ea typeface="NEXON Lv2 Gothic" pitchFamily="2" charset="-127"/>
              </a:rPr>
              <a:t> 카페</a:t>
            </a:r>
            <a:r>
              <a:rPr kumimoji="1" lang="ko-KR" altLang="en-US" sz="150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ko-Kore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2D7075-1F23-7446-86BA-2D2BB363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2639"/>
              </p:ext>
            </p:extLst>
          </p:nvPr>
        </p:nvGraphicFramePr>
        <p:xfrm>
          <a:off x="1020238" y="705440"/>
          <a:ext cx="3903209" cy="533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680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215529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영상처리 알고리즘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조사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인식 및 추출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깃 허브 생성 및 깃 공부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0532386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en-US" altLang="ko-KR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오선 추출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 방법 구성 회의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428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모듈 구성 회의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</a:t>
                      </a:r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 데이터 수집 계획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4229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>
                          <a:highlight>
                            <a:srgbClr val="FB3D71"/>
                          </a:highlight>
                          <a:latin typeface="NEXON Lv2 Gothic" pitchFamily="2" charset="-127"/>
                          <a:ea typeface="NEXON Lv2 Gothic" pitchFamily="2" charset="-127"/>
                        </a:rPr>
                        <a:t>설 연휴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회의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895990"/>
              </p:ext>
            </p:extLst>
          </p:nvPr>
        </p:nvGraphicFramePr>
        <p:xfrm>
          <a:off x="5093462" y="705440"/>
          <a:ext cx="4105937" cy="5247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396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3348541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422947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545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시스템 상세 설계 모듈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테이블 구성 완료</a:t>
                      </a:r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오선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음표 추출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, MIDI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파일 생성 구현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설계서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 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&amp; </a:t>
                      </a: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학습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인식 모듈 구현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앱 </a:t>
                      </a:r>
                      <a:r>
                        <a:rPr lang="en-US" alt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UI(User Interface)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구성 회의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서버 구성 회의</a:t>
                      </a:r>
                      <a:endParaRPr lang="ko-Kore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6C437F-EFE6-594F-957E-E17DF74A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601"/>
              </p:ext>
            </p:extLst>
          </p:nvPr>
        </p:nvGraphicFramePr>
        <p:xfrm>
          <a:off x="9369413" y="706098"/>
          <a:ext cx="2481353" cy="497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353">
                  <a:extLst>
                    <a:ext uri="{9D8B030D-6E8A-4147-A177-3AD203B41FA5}">
                      <a16:colId xmlns:a16="http://schemas.microsoft.com/office/drawing/2014/main" val="134548781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 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계획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91658"/>
                  </a:ext>
                </a:extLst>
              </a:tr>
              <a:tr h="455003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학습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완료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수행 보고서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PDF to 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107418" cy="22875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8288"/>
            <a:ext cx="1608301" cy="677489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23" y="924099"/>
            <a:ext cx="1693726" cy="677490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3" y="949813"/>
            <a:ext cx="1608302" cy="615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48" y="1587499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7" y="1584278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7" y="1597399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5" y="1902139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6740507" y="870429"/>
            <a:ext cx="13644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sz="1500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</p:cNvCxnSpPr>
          <p:nvPr/>
        </p:nvCxnSpPr>
        <p:spPr>
          <a:xfrm>
            <a:off x="6625772" y="1706211"/>
            <a:ext cx="796973" cy="3089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6740507" y="2094031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BE6A44F2-033E-A74D-A918-75E3D7F07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777452"/>
              </p:ext>
            </p:extLst>
          </p:nvPr>
        </p:nvGraphicFramePr>
        <p:xfrm>
          <a:off x="6761568" y="2431654"/>
          <a:ext cx="5430432" cy="3722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356880" y="704172"/>
            <a:ext cx="10335489" cy="5949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함수를 이용한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Console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에서 피아노 연주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https://www.crocus.co.kr/62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3"/>
              </a:rPr>
              <a:t>https://ehclub.co.kr/3358?category=762014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미디 파일 구조 분석 및 프로그래밍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5.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“MIDI”,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4"/>
              </a:rPr>
              <a:t>https://ehclub.co.kr/3362?category=762014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musecore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5"/>
              </a:rPr>
              <a:t>https://github.com/musescore/MuseScore/blob/master/omr/README.md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(2019.12.11)</a:t>
            </a:r>
            <a:endParaRPr lang="ko-KR" sz="1500" b="1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[OpenCV]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영상 분할을 이용한 악보 인식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Uri’s code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블로그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 “OpenCV”, </a:t>
            </a:r>
            <a:r>
              <a:rPr lang="ko-KR" altLang="en-US" sz="1500" u="sng">
                <a:solidFill>
                  <a:schemeClr val="accent1"/>
                </a:solidFill>
                <a:hlinkClick r:id="rId6"/>
              </a:rPr>
              <a:t>https://m.blog.naver.com/sindh718/221135351138</a:t>
            </a:r>
            <a:r>
              <a:rPr lang="en-US" altLang="ko-KR" sz="1500">
                <a:solidFill>
                  <a:schemeClr val="accent1"/>
                </a:solidFill>
              </a:rPr>
              <a:t> </a:t>
            </a:r>
            <a:r>
              <a:rPr lang="en-US" altLang="ko-KR" sz="1500"/>
              <a:t>, (2019.12.10)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</a:rPr>
              <a:t>퍼셉트론을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사용하여 악보 만들기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악보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7"/>
              </a:rPr>
              <a:t>https://hoony-gunputer.tistory.com/105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[OpenCV]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영상 분할을 이용한 악보 인식 프로그램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“OpenCV” 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8"/>
              </a:rPr>
              <a:t>http://blog.naver.com/PostView.nhn?blogId=sindh718&amp;logNo=221132973157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 err="1">
                <a:latin typeface="NEXON Lv2 Gothic" pitchFamily="2" charset="-127"/>
                <a:ea typeface="NEXON Lv2 Gothic" pitchFamily="2" charset="-127"/>
                <a:cs typeface="+mn-lt"/>
              </a:rPr>
              <a:t>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. “OMR”,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  <a:hlinkClick r:id="rId9"/>
              </a:rPr>
              <a:t>https://github.com/Audiveris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 , (2019.12.12)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이용환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김영섭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Dynamic Emotion Classification through Facial Recognition”,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권 제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‘eMusic Converting Solution 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정보통신부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>
                <a:latin typeface="NEXON Lv2 Gothic" pitchFamily="2" charset="-127"/>
                <a:ea typeface="NEXON Lv2 Gothic" pitchFamily="2" charset="-127"/>
                <a:cs typeface="+mn-lt"/>
              </a:rPr>
              <a:t>2002,</a:t>
            </a:r>
            <a:r>
              <a:rPr lang="ko-KR" altLang="en-US" sz="150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endParaRPr lang="en-US" altLang="ko-KR" sz="150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6237</TotalTime>
  <Words>7114</Words>
  <Application>Microsoft Macintosh PowerPoint</Application>
  <PresentationFormat>와이드스크린</PresentationFormat>
  <Paragraphs>2323</Paragraphs>
  <Slides>59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NEXON Lv2 Gothic</vt:lpstr>
      <vt:lpstr>Calibri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68</cp:revision>
  <cp:lastPrinted>2020-02-29T12:03:36Z</cp:lastPrinted>
  <dcterms:created xsi:type="dcterms:W3CDTF">2019-06-19T05:11:07Z</dcterms:created>
  <dcterms:modified xsi:type="dcterms:W3CDTF">2020-03-05T14:26:05Z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